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6" r:id="rId8"/>
    <p:sldId id="267" r:id="rId9"/>
    <p:sldId id="268" r:id="rId10"/>
    <p:sldId id="269" r:id="rId11"/>
    <p:sldId id="270" r:id="rId12"/>
    <p:sldId id="275" r:id="rId13"/>
    <p:sldId id="276" r:id="rId14"/>
    <p:sldId id="277" r:id="rId15"/>
    <p:sldId id="278" r:id="rId16"/>
    <p:sldId id="279" r:id="rId17"/>
    <p:sldId id="280" r:id="rId18"/>
    <p:sldId id="264" r:id="rId19"/>
    <p:sldId id="271" r:id="rId20"/>
    <p:sldId id="272" r:id="rId21"/>
    <p:sldId id="273" r:id="rId22"/>
    <p:sldId id="265" r:id="rId23"/>
  </p:sldIdLst>
  <p:sldSz cx="9144000" cy="6858000" type="screen4x3"/>
  <p:notesSz cx="6858000" cy="9144000"/>
  <p:defaultTextStyle>
    <a:defPPr>
      <a:defRPr lang="fr-FR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B5E0-066B-410F-B174-B144025348E5}" type="datetimeFigureOut">
              <a:rPr lang="fr-CA" smtClean="0"/>
              <a:t>2014-11-18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2AC4-B4E1-4237-B50B-49EB96DF1B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035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B5E0-066B-410F-B174-B144025348E5}" type="datetimeFigureOut">
              <a:rPr lang="fr-CA" smtClean="0"/>
              <a:t>2014-11-18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2AC4-B4E1-4237-B50B-49EB96DF1B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252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3" y="365124"/>
            <a:ext cx="5800725" cy="581183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B5E0-066B-410F-B174-B144025348E5}" type="datetimeFigureOut">
              <a:rPr lang="fr-CA" smtClean="0"/>
              <a:t>2014-11-18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2AC4-B4E1-4237-B50B-49EB96DF1B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529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B5E0-066B-410F-B174-B144025348E5}" type="datetimeFigureOut">
              <a:rPr lang="fr-CA" smtClean="0"/>
              <a:t>2014-11-18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2AC4-B4E1-4237-B50B-49EB96DF1B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39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7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7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B5E0-066B-410F-B174-B144025348E5}" type="datetimeFigureOut">
              <a:rPr lang="fr-CA" smtClean="0"/>
              <a:t>2014-11-18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2AC4-B4E1-4237-B50B-49EB96DF1B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858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35133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35133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B5E0-066B-410F-B174-B144025348E5}" type="datetimeFigureOut">
              <a:rPr lang="fr-CA" smtClean="0"/>
              <a:t>2014-11-18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2AC4-B4E1-4237-B50B-49EB96DF1B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196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B5E0-066B-410F-B174-B144025348E5}" type="datetimeFigureOut">
              <a:rPr lang="fr-CA" smtClean="0"/>
              <a:t>2014-11-18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2AC4-B4E1-4237-B50B-49EB96DF1B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505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B5E0-066B-410F-B174-B144025348E5}" type="datetimeFigureOut">
              <a:rPr lang="fr-CA" smtClean="0"/>
              <a:t>2014-11-18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2AC4-B4E1-4237-B50B-49EB96DF1B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356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B5E0-066B-410F-B174-B144025348E5}" type="datetimeFigureOut">
              <a:rPr lang="fr-CA" smtClean="0"/>
              <a:t>2014-11-18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2AC4-B4E1-4237-B50B-49EB96DF1B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79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B5E0-066B-410F-B174-B144025348E5}" type="datetimeFigureOut">
              <a:rPr lang="fr-CA" smtClean="0"/>
              <a:t>2014-11-18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2AC4-B4E1-4237-B50B-49EB96DF1B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2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2B5E0-066B-410F-B174-B144025348E5}" type="datetimeFigureOut">
              <a:rPr lang="fr-CA" smtClean="0"/>
              <a:t>2014-11-18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2AC4-B4E1-4237-B50B-49EB96DF1B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819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2B5E0-066B-410F-B174-B144025348E5}" type="datetimeFigureOut">
              <a:rPr lang="fr-CA" smtClean="0"/>
              <a:t>2014-11-18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B2AC4-B4E1-4237-B50B-49EB96DF1B2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983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b="1" dirty="0" smtClean="0">
                <a:solidFill>
                  <a:srgbClr val="0070C0"/>
                </a:solidFill>
              </a:rPr>
              <a:t>Pêche en herbe</a:t>
            </a:r>
            <a:endParaRPr lang="fr-CA" sz="4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2693" y="1298121"/>
            <a:ext cx="7886700" cy="4264528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Présentation 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sz="4400" b="1" dirty="0" smtClean="0"/>
              <a:t>La biologie et l’habitat du poisson</a:t>
            </a:r>
            <a:endParaRPr lang="fr-CA" sz="44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29" y="3354324"/>
            <a:ext cx="4681728" cy="31211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5" y="4213969"/>
            <a:ext cx="1152863" cy="226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87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872" y="618221"/>
            <a:ext cx="4061732" cy="1325563"/>
          </a:xfrm>
        </p:spPr>
        <p:txBody>
          <a:bodyPr/>
          <a:lstStyle/>
          <a:p>
            <a:r>
              <a:rPr lang="fr-CA" dirty="0" smtClean="0">
                <a:solidFill>
                  <a:schemeClr val="accent6"/>
                </a:solidFill>
              </a:rPr>
              <a:t>Les 5 sens</a:t>
            </a:r>
            <a:endParaRPr lang="fr-CA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8207" y="1598064"/>
            <a:ext cx="6065744" cy="985903"/>
          </a:xfrm>
        </p:spPr>
        <p:txBody>
          <a:bodyPr>
            <a:normAutofit fontScale="85000" lnSpcReduction="10000"/>
          </a:bodyPr>
          <a:lstStyle/>
          <a:p>
            <a:r>
              <a:rPr lang="fr-CA" sz="3200" dirty="0" smtClean="0"/>
              <a:t>Goût = </a:t>
            </a:r>
            <a:r>
              <a:rPr lang="fr-CA" sz="2400" dirty="0" smtClean="0"/>
              <a:t>Comme </a:t>
            </a:r>
            <a:r>
              <a:rPr lang="fr-CA" sz="2400" dirty="0"/>
              <a:t>nous par la bouche. À noter que la grandeur et l’orientation de la bouche du poisson nous indiquent un peu le type de repas qu’il préfère</a:t>
            </a:r>
            <a:r>
              <a:rPr lang="en-CA" sz="2400" dirty="0"/>
              <a:t>!</a:t>
            </a:r>
            <a:endParaRPr lang="fr-CA" sz="2400" dirty="0"/>
          </a:p>
        </p:txBody>
      </p:sp>
      <p:pic>
        <p:nvPicPr>
          <p:cNvPr id="1028" name="Picture 4" descr="http://thefishingteam25.pagesperso-orange.fr/images/especes_&amp;_techniques/broche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57" y="2874524"/>
            <a:ext cx="3906071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7" y="2874525"/>
            <a:ext cx="41719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28" y="281655"/>
            <a:ext cx="21431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5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872" y="618221"/>
            <a:ext cx="4061732" cy="1325563"/>
          </a:xfrm>
        </p:spPr>
        <p:txBody>
          <a:bodyPr/>
          <a:lstStyle/>
          <a:p>
            <a:r>
              <a:rPr lang="fr-CA" dirty="0" smtClean="0">
                <a:solidFill>
                  <a:schemeClr val="accent6"/>
                </a:solidFill>
              </a:rPr>
              <a:t>Les 5 sens</a:t>
            </a:r>
            <a:endParaRPr lang="fr-CA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2037" y="1825629"/>
            <a:ext cx="7158856" cy="891817"/>
          </a:xfrm>
        </p:spPr>
        <p:txBody>
          <a:bodyPr>
            <a:normAutofit/>
          </a:bodyPr>
          <a:lstStyle/>
          <a:p>
            <a:r>
              <a:rPr lang="fr-CA" sz="2700" dirty="0"/>
              <a:t>Ouïe </a:t>
            </a:r>
            <a:r>
              <a:rPr lang="fr-CA" sz="2200" dirty="0"/>
              <a:t>= Ligne latérale, ex: les bancs de poissons, sentent la vibration de l’eau</a:t>
            </a:r>
          </a:p>
        </p:txBody>
      </p:sp>
      <p:pic>
        <p:nvPicPr>
          <p:cNvPr id="3074" name="Picture 2" descr="http://www.supraconductivite.fr/media/images/pages/banc_de_poiss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362" y="3565151"/>
            <a:ext cx="4770179" cy="316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psaumon.com/Saumo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6" y="2569739"/>
            <a:ext cx="4257716" cy="24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64" y="255814"/>
            <a:ext cx="2933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V="1">
            <a:off x="4288362" y="971550"/>
            <a:ext cx="2863552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5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0119" y="618221"/>
            <a:ext cx="7360468" cy="1325563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accent6"/>
                </a:solidFill>
              </a:rPr>
              <a:t>Les familles de poissons du Québec</a:t>
            </a:r>
            <a:endParaRPr lang="fr-CA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2038" y="1825629"/>
            <a:ext cx="5578249" cy="531209"/>
          </a:xfrm>
        </p:spPr>
        <p:txBody>
          <a:bodyPr>
            <a:normAutofit/>
          </a:bodyPr>
          <a:lstStyle/>
          <a:p>
            <a:r>
              <a:rPr lang="fr-CA" sz="2700" dirty="0"/>
              <a:t>Les salmonidés </a:t>
            </a:r>
          </a:p>
          <a:p>
            <a:endParaRPr lang="fr-CA" sz="27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2" y="2274447"/>
            <a:ext cx="6923463" cy="32918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46" y="4538132"/>
            <a:ext cx="2854727" cy="189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9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0119" y="618221"/>
            <a:ext cx="7360468" cy="1325563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accent6"/>
                </a:solidFill>
              </a:rPr>
              <a:t>Les familles de poissons du Québec</a:t>
            </a:r>
            <a:endParaRPr lang="fr-CA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2038" y="1825627"/>
            <a:ext cx="5578249" cy="582724"/>
          </a:xfrm>
        </p:spPr>
        <p:txBody>
          <a:bodyPr>
            <a:normAutofit/>
          </a:bodyPr>
          <a:lstStyle/>
          <a:p>
            <a:r>
              <a:rPr lang="fr-CA" sz="2700" dirty="0"/>
              <a:t>Les brochets/maskinongés</a:t>
            </a:r>
          </a:p>
          <a:p>
            <a:endParaRPr lang="fr-CA" sz="27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2" y="2516588"/>
            <a:ext cx="8974628" cy="134354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62" y="4158721"/>
            <a:ext cx="3679824" cy="243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7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0119" y="618221"/>
            <a:ext cx="7360468" cy="1325563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accent6"/>
                </a:solidFill>
              </a:rPr>
              <a:t>Les familles de poissons du Québec</a:t>
            </a:r>
            <a:endParaRPr lang="fr-CA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2038" y="1825625"/>
            <a:ext cx="5578249" cy="608483"/>
          </a:xfrm>
        </p:spPr>
        <p:txBody>
          <a:bodyPr>
            <a:normAutofit/>
          </a:bodyPr>
          <a:lstStyle/>
          <a:p>
            <a:r>
              <a:rPr lang="fr-CA" sz="2700" dirty="0"/>
              <a:t>Perchaudes et dorés</a:t>
            </a:r>
          </a:p>
          <a:p>
            <a:endParaRPr lang="fr-CA" sz="27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9" y="2459473"/>
            <a:ext cx="8896697" cy="14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0119" y="618221"/>
            <a:ext cx="7360468" cy="1325563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accent6"/>
                </a:solidFill>
              </a:rPr>
              <a:t>Les familles de poissons du Québec</a:t>
            </a:r>
            <a:endParaRPr lang="fr-CA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2038" y="1825628"/>
            <a:ext cx="5578249" cy="647119"/>
          </a:xfrm>
        </p:spPr>
        <p:txBody>
          <a:bodyPr>
            <a:normAutofit/>
          </a:bodyPr>
          <a:lstStyle/>
          <a:p>
            <a:r>
              <a:rPr lang="fr-CA" sz="2700" dirty="0" err="1"/>
              <a:t>Crapets</a:t>
            </a:r>
            <a:endParaRPr lang="fr-CA" sz="27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9" y="2348041"/>
            <a:ext cx="8952807" cy="13186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74" y="3805980"/>
            <a:ext cx="2584219" cy="13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0119" y="618221"/>
            <a:ext cx="7360468" cy="1325563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accent6"/>
                </a:solidFill>
              </a:rPr>
              <a:t>Les familles de poissons du Québec</a:t>
            </a:r>
            <a:endParaRPr lang="fr-CA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2038" y="1825627"/>
            <a:ext cx="5578249" cy="582724"/>
          </a:xfrm>
        </p:spPr>
        <p:txBody>
          <a:bodyPr>
            <a:normAutofit/>
          </a:bodyPr>
          <a:lstStyle/>
          <a:p>
            <a:r>
              <a:rPr lang="fr-CA" sz="2700" dirty="0"/>
              <a:t>Barbottes et </a:t>
            </a:r>
            <a:r>
              <a:rPr lang="fr-CA" sz="2700" dirty="0" err="1"/>
              <a:t>poulamons</a:t>
            </a:r>
            <a:endParaRPr lang="fr-CA" sz="27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28" y="2408353"/>
            <a:ext cx="6811241" cy="33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6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0119" y="618221"/>
            <a:ext cx="7360468" cy="1325563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accent6"/>
                </a:solidFill>
              </a:rPr>
              <a:t>Les familles de poissons du Québec</a:t>
            </a:r>
            <a:endParaRPr lang="fr-CA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2038" y="1825627"/>
            <a:ext cx="5578249" cy="582724"/>
          </a:xfrm>
        </p:spPr>
        <p:txBody>
          <a:bodyPr>
            <a:normAutofit/>
          </a:bodyPr>
          <a:lstStyle/>
          <a:p>
            <a:r>
              <a:rPr lang="fr-CA" sz="2700" dirty="0"/>
              <a:t>Esturgeon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95" y="2730324"/>
            <a:ext cx="6348845" cy="253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3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441" y="174600"/>
            <a:ext cx="7204295" cy="1325563"/>
          </a:xfrm>
        </p:spPr>
        <p:txBody>
          <a:bodyPr/>
          <a:lstStyle/>
          <a:p>
            <a:r>
              <a:rPr lang="fr-CA" dirty="0" smtClean="0">
                <a:solidFill>
                  <a:schemeClr val="accent6"/>
                </a:solidFill>
              </a:rPr>
              <a:t>Les besoins du poisson dans son habitat</a:t>
            </a:r>
            <a:endParaRPr lang="fr-CA" dirty="0">
              <a:solidFill>
                <a:schemeClr val="accent6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722247" y="1285592"/>
            <a:ext cx="5884753" cy="5187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4746949" y="1285592"/>
            <a:ext cx="36214" cy="263003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4746949" y="3915623"/>
            <a:ext cx="2461699" cy="136254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2283562" y="3915623"/>
            <a:ext cx="2445280" cy="143497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04" y="1262326"/>
            <a:ext cx="5887272" cy="52109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441" y="174600"/>
            <a:ext cx="7204295" cy="1325563"/>
          </a:xfrm>
        </p:spPr>
        <p:txBody>
          <a:bodyPr/>
          <a:lstStyle/>
          <a:p>
            <a:r>
              <a:rPr lang="fr-CA" dirty="0" smtClean="0">
                <a:solidFill>
                  <a:schemeClr val="accent6"/>
                </a:solidFill>
              </a:rPr>
              <a:t>Les besoins du poisson dans son habitat</a:t>
            </a:r>
            <a:endParaRPr lang="fr-CA" dirty="0">
              <a:solidFill>
                <a:schemeClr val="accent6"/>
              </a:solidFill>
            </a:endParaRPr>
          </a:p>
        </p:txBody>
      </p:sp>
      <p:pic>
        <p:nvPicPr>
          <p:cNvPr id="5122" name="Picture 2" descr="http://www.eauxdevies.ca/francais/html/section40/page41/images/sorel-1-1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55" y="1300789"/>
            <a:ext cx="4627245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eauxdevies.ca/694x385/sorel-1-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54" y="4053786"/>
            <a:ext cx="4627245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8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4" y="856087"/>
            <a:ext cx="8249802" cy="52013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19834" y="3618216"/>
            <a:ext cx="770083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900" dirty="0" err="1"/>
              <a:t>Ligne</a:t>
            </a:r>
            <a:r>
              <a:rPr lang="en-CA" sz="900" dirty="0"/>
              <a:t> </a:t>
            </a:r>
            <a:r>
              <a:rPr lang="en-CA" sz="900" dirty="0" err="1"/>
              <a:t>latérale</a:t>
            </a:r>
            <a:endParaRPr lang="fr-CA" sz="900" dirty="0"/>
          </a:p>
        </p:txBody>
      </p:sp>
      <p:sp>
        <p:nvSpPr>
          <p:cNvPr id="6" name="ZoneTexte 5"/>
          <p:cNvSpPr txBox="1"/>
          <p:nvPr/>
        </p:nvSpPr>
        <p:spPr>
          <a:xfrm rot="1001542">
            <a:off x="5004672" y="2692960"/>
            <a:ext cx="899926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900" dirty="0" err="1"/>
              <a:t>écailles</a:t>
            </a:r>
            <a:r>
              <a:rPr lang="en-CA" sz="900" dirty="0"/>
              <a:t> + mucus</a:t>
            </a:r>
            <a:endParaRPr lang="fr-CA" sz="900" dirty="0"/>
          </a:p>
        </p:txBody>
      </p:sp>
    </p:spTree>
    <p:extLst>
      <p:ext uri="{BB962C8B-B14F-4D97-AF65-F5344CB8AC3E}">
        <p14:creationId xmlns:p14="http://schemas.microsoft.com/office/powerpoint/2010/main" val="6817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9" t="6310" r="19656" b="13332"/>
          <a:stretch/>
        </p:blipFill>
        <p:spPr>
          <a:xfrm>
            <a:off x="4161802" y="1418602"/>
            <a:ext cx="3008120" cy="41874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441" y="174600"/>
            <a:ext cx="7204295" cy="1325563"/>
          </a:xfrm>
        </p:spPr>
        <p:txBody>
          <a:bodyPr/>
          <a:lstStyle/>
          <a:p>
            <a:r>
              <a:rPr lang="fr-CA" dirty="0" smtClean="0">
                <a:solidFill>
                  <a:schemeClr val="accent6"/>
                </a:solidFill>
              </a:rPr>
              <a:t>Les besoins du poisson dans son habitat</a:t>
            </a:r>
            <a:endParaRPr lang="fr-CA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Escargot sur l'e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31" y="1312580"/>
            <a:ext cx="2105962" cy="194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saft.com/Blog/dotclear/public/Windows-Live-Writer/Un-TP-un-article-1001-pattes_160C/8255.Dragonfly_20lar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25" y="4744910"/>
            <a:ext cx="2240153" cy="199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hierrymontford.com/data_folio/data_kcfinder/images/TM__08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6" y="4324063"/>
            <a:ext cx="3364992" cy="224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entrenature.qc.ca/images/contenu/conservation/grenouilles/originale/rainette%20crucife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4" y="1418602"/>
            <a:ext cx="2410587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nrs.fr/cw/dossiers/dosbiodiv/content/medias/images/normal/sol_4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774" y="5171946"/>
            <a:ext cx="2138103" cy="139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51" y="3258489"/>
            <a:ext cx="1383019" cy="80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0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77" y="1256557"/>
            <a:ext cx="5888830" cy="52122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441" y="174600"/>
            <a:ext cx="7204295" cy="1325563"/>
          </a:xfrm>
        </p:spPr>
        <p:txBody>
          <a:bodyPr/>
          <a:lstStyle/>
          <a:p>
            <a:r>
              <a:rPr lang="fr-CA" dirty="0" smtClean="0">
                <a:solidFill>
                  <a:schemeClr val="accent6"/>
                </a:solidFill>
              </a:rPr>
              <a:t>Les besoins du poisson dans son habitat</a:t>
            </a:r>
            <a:endParaRPr lang="fr-CA" dirty="0">
              <a:solidFill>
                <a:schemeClr val="accent6"/>
              </a:solidFill>
            </a:endParaRPr>
          </a:p>
        </p:txBody>
      </p:sp>
      <p:pic>
        <p:nvPicPr>
          <p:cNvPr id="3078" name="Picture 6" descr="http://static1.assistancescolaire.com/ele/images/d0503_00025i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24" y="1273044"/>
            <a:ext cx="3771061" cy="24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92" y="1273043"/>
            <a:ext cx="2951780" cy="164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24" y="3862698"/>
            <a:ext cx="2820464" cy="204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4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2" y="3900348"/>
            <a:ext cx="2723216" cy="256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86" y="1898660"/>
            <a:ext cx="160734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441" y="174600"/>
            <a:ext cx="7204295" cy="1325563"/>
          </a:xfrm>
        </p:spPr>
        <p:txBody>
          <a:bodyPr/>
          <a:lstStyle/>
          <a:p>
            <a:r>
              <a:rPr lang="fr-CA" dirty="0" smtClean="0">
                <a:solidFill>
                  <a:schemeClr val="accent6"/>
                </a:solidFill>
              </a:rPr>
              <a:t>Les besoins du poisson dans son habitat</a:t>
            </a:r>
            <a:endParaRPr lang="fr-CA" dirty="0">
              <a:solidFill>
                <a:schemeClr val="accent6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33920" y="1345804"/>
            <a:ext cx="2352230" cy="19159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3000" dirty="0"/>
              <a:t>Eau </a:t>
            </a:r>
            <a:r>
              <a:rPr lang="en-CA" sz="3000" dirty="0" err="1"/>
              <a:t>propre</a:t>
            </a:r>
            <a:endParaRPr lang="en-CA" sz="3000" dirty="0"/>
          </a:p>
          <a:p>
            <a:r>
              <a:rPr lang="en-CA" sz="3000" dirty="0"/>
              <a:t>Sans </a:t>
            </a:r>
            <a:r>
              <a:rPr lang="en-CA" sz="3000" dirty="0" err="1"/>
              <a:t>déchet</a:t>
            </a:r>
            <a:endParaRPr lang="en-CA" sz="3000" dirty="0"/>
          </a:p>
          <a:p>
            <a:r>
              <a:rPr lang="en-CA" sz="3000" dirty="0"/>
              <a:t>Sans obstacle</a:t>
            </a:r>
          </a:p>
          <a:p>
            <a:endParaRPr lang="fr-CA" sz="3000" dirty="0"/>
          </a:p>
        </p:txBody>
      </p:sp>
      <p:pic>
        <p:nvPicPr>
          <p:cNvPr id="1026" name="Picture 2" descr="http://cudjoe.org/media/blog/2011/.Pollution_01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40" y="3900348"/>
            <a:ext cx="2956190" cy="256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4" descr="data:image/jpeg;base64,/9j/4AAQSkZJRgABAQAAAQABAAD/2wCEAAkGBhMGERUTExQTFRUWGSAaGBYVGBgYHxkYGBoaGhsYHx4ZHCkeGxwjGx0dIy8gJCcpLS8tFh4xNTAqNiYrLCsBCQoKDgwOGg8PGiwkHyQwKSwpNiwsKi8pNS8vLCwpKiksLCwsLCwsLCwsLywuLCwsLCwsLCwtKjQsLCosKiwqLP/AABEIAOEA4QMBIgACEQEDEQH/xAAcAAEAAwEBAQEBAAAAAAAAAAAABAUGBwMIAgH/xABCEAACAQMCBAQDBQQIBQUBAAABAhEAAyEEEgUiMUEGE1FhBzJxFEKBkaEjUsHRFTNDYnKCkrEXJFOy4RY0Y9LxCP/EABoBAQACAwEAAAAAAAAAAAAAAAADBAECBQb/xAAuEQACAgEDAgQFAwUAAAAAAAAAAQIRAxIhMQRBEyJR8DJhcYGhkbHRBRRCwfH/2gAMAwEAAhEDEQA/AO40pSgFKUoBSlKAUpSgFKUoBSlKAUpSgFKUoBSlKAUpSgFKUoBSlKAUpSgFKUoBSlKAUpSgFKUoBSlKAUpSgFKUoBSlKAUpSgFKUoBSlKAUpSgFKUoBSlKAUpSgFKUoBSlKAUpSgFKUoBSlYL4tfEC54Is21sqpu394DN/ZhQOeI5oJGDigN7SuTeFfjFcRlt8Rtqg2bzqACogkRKQZBBGQfXFdM4ZxqxxlBcsXbd1D0ZGDf7d6y1QJtKUrAFKUoBSlQdXxyxobqWrlxFe58qkxNBVk6lKUApSlAKUpQClKUApSlAKUpQClKUApSlAKUpQClKUArgvx81v2vW2bIO7y0B2+hcme0yQF7+mK71Xzb424mRxi+wUMwukEllMBQqqNpwICzmetZXI7GWsxxOLTT5glEJMfLJVeY7YBkdsN1ECtr8PPh1b4u4um8SFjzGtmMkA+Wh6iOjP/AKfUc6uMWEbB3z16+np9feulfA/hj3dWx5gq2y7QxGSdqAjoQeY/5RUmSqSMQbTsv+MfEHV6XU3BZfy7aMUW24Vp2EjcZkySJ7YirjgnxTun/wBzaDLMb7QI6R2YkHJ9R0NU3irUf06zXlRF8tihXkLsASJZSfUEfKOvXpXjc0a3bcgW3yGIsjYVgNKhebABmBjlJzVHzJ3ZcqLVUdZ0HHrHEgNrgE9FcFG7H5Wg9x09RUy7fWzG5lWTAkgST0AnqfauAcQ1rbba3VXapmZbcMn5iRJ9YOcDPapGq8QW0tKwu3hdAkPvkAAyFAALqAeucwKkWQieI7Jx/j6cI2JvtrduyLfmGFECS7f3R+pIGJmuC+JePtxTVi6SW8s7QxjmAaWbGOY59MDoAAJ3E+IPxxPtWquK+9EW2LeTC+byuIAV5mSMH8KotLom4kwEbVqPJNvZHT6fpNCU3yb3hvjO/wCD7VsT5ttlB8tz07cp6rMe49q01/4r27VkXvLUL0O92EMd2MWzJ5R/rX1rAcU06slq9dYOrWx0xGzlZT7iP1qx4CxvXo1KciqQLDdAHHzEdC0HqZOcVLCSUqlwTZ+jhkWqOzNTwn40aTXBd9u8hIzClwp7iYE/gDWi03j3Q6oSL6j/ABhk/wC4CuQcdtaXTXoszHe2GkK3cKfT27RUFk8n1X3meue5/hUeTK1J1x7+hzn02naXJ9A6TjFjXmLd6059FdSfyBmplcF4bwttejXN9sbZJhgGVRncB80f4ZPtVvwXxtq/DjbCx1Vr0ZpIHs3UfRvSsrN6ohlh9GdjpWF4b8WdPqmAuW7ltSSAwhxiOoHMBn09a1fD+O6fipi1dtuQJKg8wHuvUflUqknwQuDXKJ9KUrY1FKUoBSlKAUpSgFKUoBSlKAVw74zeBDa1Sauwu7zp8y2CJ3iAWEnMhhIH7vvXbr10WFLGYUEmPYTXzB408f3vGbuXAFsSbSyZtKdpAxALHaCWM5JArMeR2M3reD3uGMVu2rqERlkZcHoZIiCK7H8F7qJ51uZJVCs4PKCGEScAkd+81xxb93VmCzuW/eJcnap/ePYD9K6t8ItNqLmoDuZS2jbuULG7lRBtAEnLfhntU2SqRrDuWvj7yTq4RdrhQXZASfMyQIGCSIk+/tWdv6X7K25iSpUEdokz7gHoSD6xXtf2aslg3PM7TLEk9ekzk4ryuN5HI4IBUZOSNoOMnA9RHYe1ctytnRjGlR66+zbvAQxTfBDM8h+oLEEdmB+Ud/pULjnCzb0NzybjOJ3OIVFJA6KpYsxjM46RFR7iFCPl9BBMtA7CJk/l71Wb3u6y2oV9qyZYREhl9IOcfX6Ui3zRLDH4klD1aRoeH6Hyl0yMs+WgS5uG3cxUFlE4lQxE94mrXh/DxxY3LaKBctoxYABQu3C9MEFYzAMzUfjOhua9iw2h2IHt09RiYK/melenhvhzaAMrFl3QWaJ3LbYbgR1WDIk45vpViN6qrY7uSLUVXZV79T96TwtqGAIDRa5woUkgsesH6ehquuK2l3lsEQpRpBIPp3B/2/Ctpb8RDSts0beZdzuncyW7S53GT1EwAYJLfU1gOK6ttZeN5mZgSBLMFLtHQR7HJA6Gk9MeCCOuTe235PHUXdFZEqmoa4OiuyBMdyVG894j86i3bx4ncSEW2CI2qSYIEzk9/WvG2x1b8+R07np2+gxU6zoxePKQNonJqJTt20R5un1qlyeq6RtO0BshiuCIx7z+VaW3/wA2nOlraAGN5Aoj1WVbrkeswazehsjX3vKlCo5rtwkBbaAQSWAOM/L3MD6XHAeFrrzdNo3jttFiESJzAGxskEdhJG046VqkznZcTh8R+dfwYaqXtMGI7RtJHYkN7R0nt0qr0vFb3ALq3UJ5J5GJAIPUAjInGanWuKHRGHV1KDbJBWDkiAcgRtPbM4qNruJ/bTtYbh3naM/UDFZpogtcG74/8S9R4aRGOlS+hOXW7tIETldnze4wfaqDgvx/bimrs2n01u1auPtZzcLFZwOwHp+dWumtDxdw46VWAvog27gCCLbCBPoVhT9ZriGvuqLhDAIwMNtyNwwce9X4pTjaKMvK9z6/pWf8C8ZbjWjts8blG0kGQwAG1/8AMsH860FRgUpSgFKUoBSlKAUpSgKHx1rbnD9Bfe1G8LAn+8Qp/Qmvmy/o9G1gNbe+jFhIZUdZiYBBFxROBuDfL1613j4wcPOp4ebocr5B3kboDKRtKkSJ6gj3Arh3CuKW7fJdVmtMGNxR96CCpg9CD6Z71LiW5rJ0iHwnh4W/hXuqvQKMk9RiY9euPWvoHVa6zwLR2xYCAXFiyCccwkuSMmJye5IHeuB8H4jcsX4sEKx5Q4yAcjcT2ETnGK6Vf4Rdt6PT3nLG2hdQ09LbldmIGC89OxHtWOoendG+FatmQeIqNHuUQHtnmIIgiMDEd84JOR2FUb6o3RB7gCRAODI9PefUH87TX3rd7dknEnecmfqTkYgnOD0xVW1pQu5YjvPbv/P8q5zfoX0iPrdU/D18y2wDNBTY7EqcggwcT1j3HrV3wrhDmGIvNMOwwShkdZAGWlyIA549apfD6/bL29wCoBfaQSOTCpg9WYgn2EZ7a7hWuv8AB7juu5sAhm7MxHMR0Y56QB6dK3jX+R2OjwyinkXPYl6rR+Ulp1JCoCh3fdckv2AhiMnpmas9TxkaTTPtZBcUSoUfPAJWFESZj2BE+1eVjiD6y0wu7y0BoTlYkmA/TP4jsKpNGjXGF/YXa0AEV4aAMCeYSROQKsaq47lpw1KprhkzwRwd+Im8A/ljYNyjJckbvLJMEhVjPvWf1F21qbicrKwhVCie5DknEyZg4wPatLY1Wr1dg3bfl2rSK8tuIJ6y3QndJj/NVb/R6cMs+Y6qWiCGnlZsDtG6Bjb2bJmo5K0khitSk5P0SS7P5+9iAOHWbitscB+oDgAd8bwYBA7ECcQarrlggMpEGASxMbFOJYRuBMgAdc9MipnEtHbtWbQVw164TIDKyoinIwZL5ye0QO9Xmh8PXLO62z2uZVdmJ3Ajqk7QSWzIUz/PXTe1GLim7fvuVOg0aae2FElSQwtgENeYdLlz9y2CeVffr1apdt7dtTcbbbuW12g2ySrT1mAQvXJBMkdqlaLQ/argtBgDdADXHEgAgSQp6AZ5jnp0qu8R8KscPcW7N86i6s7wuFT5QIzDGcbR65zFYdpWjaWPHkrG++/f9fT39CKl77SGXd5gZi5CjCx1fOffOPr1qPr9EOHw24AEmFJhwSTCsscpAAOY6xmKq9GHRybbMpX5ivYdwR0PpBke1WnENJcuGbvms8SVaQyxG0ksues4Jn8qQlqRweqwLDLSnZsvhvw86g3L4Y8n7MAYkkAtP6R7yfSuY/ErhacO4jfVcAsHyQILqCQO5yTjsBXTfh/rD4f0eqe4oREIck4BcrEfov51x7j2vfxLqWukTdvNMDlAkwPmPpHeuhilaujkZFu9zV/CXx1/6SvG3duf8oxCuTkW2adjxMgSCGiRkelfRiOLgBBBBEgjuD3r5F8ltMmy5aMswAAhSMTmAfUTOc19G/C7edApa4bg3EJMcqiBt6T1nB6SO1R5KUjaPBr6UpWgFKUoBSlKAUpSgMr8T+EpxjhepW45QKnmBpgBk5lmeont/GK+Zr+nbRQUIZRjcpBE5n6SOxru/wAfONNw7hy2l/t7gUmchU5zjvJAH41wO7c8oKk9MmMcx/kMVJjMS4N78K9Pb4rq0t3CSYYkDEqqj9m2OYGZ69FIrbfEPxjbuqdJb5trftDGJX7o9YPU9BEetc2+HPD7ur1lo2yA28Qew2gszcvYLP1mJzXRPG/ggaTfq7LXJ3bmRB3c7Swjm6ncRnv9KizW7olx0qsxOjv+Yx2JgAkmQMevXt+tQbDXeN3hpLYa5LY243E5gjsoIn8KkC6lm2VCG5duEBAT1bPLmDP8q1/h3h9vwppmANs6u/IuXphbQPVFYdAD8zDqcCYFV4wR0unxyyy2R6eH/Dul4NcYPF1kUlnOEV9pgSfudiepJiIr+6t7aqpCqjETsA6kkqLhAb5RmB3zGBXprXTg1rYJCKOYgQ10xE5+8RIVewaTk4jcPvDWMdWbXk6dMcvNzIBsthsHaDtGxerGP3qltfCjvwSxrXvX7/b5ngt27cvqls7LlyFiGU5+XcCOXsen+9XdrQ29Pevs7+Xa2wX6eZePVbYHzBSMtHUGqXifFG4pcTVNbiVG0BmDl1PUj90nAAkEA1J4XwYapjc19029yFkYsNqQ0Qw6LJmACPlNaR9FuZySTSb223rd33r1LLiJ8my7Kd1swWVCpLsYghR1YwoCrjlOc1V6Dhr6oN5oW7aAUKbjcysx+RD1kf3jMMMmRUHSXfLuG2l4vaRt7GTkGF3wp7yY7gCv7Y4yXvNp08xbQBZVChQbgUBDDZ2r8oHcAH0rZzT5NHBxjS9ff3PR+HW7N+Da/ZowOxDuKggSqmYCk5MySQKtOGcStcBu3b1uym5hFo7t+wQBI+80nr37YFe2h36awxkk3Hz5kSwQxJ3xABDYJzHTpVPrNT51xiP2t51BViAiocGNoJBXtgZMUl5VaNfJup/Dxy/l7+n3M5xTjjCYPO072M5Oeo6CSc47V+OD272pG5Va2jrtYgEK47AE9ifSrFtCindc5iAAMbZIxPYicQDn2FSL/EQ1z9nJtkEojbZWBEzEBoHb3jNVlzbKPUda9T8P39D9W9ImmVVUInNkqJlYnrumcEfgK89bgi6moDmByneSOsL3jaPf1ioo1baKR26wNpBM+s/rUh+IJxa7aVVFs3CEdWaRuJgEN1zI6z/CpEcqTfLN4/h63xvhAtMGUPbF0wQDvgP9Pb6R3zXFtRwhrOoW0gC3AzqrybY/ZPsDbsDIElj0DA+ldW+IPEL/AIA4elvTLvtksr3HlvLDkwAAQRkwCelcNucTNzJLyJ256T1zM/8A7XSxbLc50y61Csj2lY73jcSG3ggdHBzMx+E5r6M8A6MaPh9iAgLrvOwQCXzJ94gE+1cA0XE9XqvK0uLlu1bLW0KKxBK5IaN4BBJ/Emvo/wAO6MaDS2UAiEGIiCRJEdsk4qCfxEi+EsaUpWDApSlAKUpQClKUB88/GzVHiPExbYylsKoX0kAt0zkn9BWJ0/Br/E/6uyD5jxbYnLOOby1zzMV7GtF8QHPEuLanI5XYSewUR/Cqc2H8P3UZ7d6yxAZSpG5kPRlHTMevarGFLuazNf8ACTS6rR63b5ajaT5m4DkRlHMGXBJIgCYmT2NdB8eaHULbuOL5Np9o8rbAWMk7h2MHr69ai/DLVrrLN64M3GvS59f2dsKfpAj6g1D8deP7V0Np7W1yGhlYNllM+w2d+8+wqtkkqtlrBinknpj2KDwzobeltvq7zEOysumVMQFndcJknazYBjIAg5qZod3Dyty6LksCULAiGByQO5B7HoTmOhy+n46ZAMBlYMFUdW9vQDBz0xFevFvEV/XghAxDErI3ESACyp6KJz6zmq3iHq8WPHghSd+v8I9r2obxDfbmQBVgdcJPM3oWMzPUk/lObXJd0zaNGeN6MGXonWeUxuYgEdcTNU1nZoEKpLXsl1gkKIES3fvjH61KtaK7bBa5GR1BEKT+HWPStU9P+zFPM0vaLC7xNltLasgEAsJcA7lmSI7Nuj2xVPxHS3fL86+9zJiyCOUvkcowMeoFfrcEUwxhcmDzbZG4gd2zjPWrnVahfETBnIUWUC2bZJ2mBAQDoSSBJgfePpWI3Pn7FvLpxQWlFVodmhtjaSbrHrPUn7sDr2z/AHfrV35O7bcMMDbgPG3zFUZ2qRuA7byQT16V68F0Fuwh1F5Le1OVTnn3TgR3LGfZQareO6W3ofJvrcVXvIwO54TahCq3N8sjEExMdwTUyhKrRBPJHFBKXC5+tX+C8u6qzeVSjh7ttg5Dk+WQhAVVSdu5sGQfukk1F0+oHHdU1wlZCtljt5R1faoie5A7R9aok8PvaLI3LqAZ2mOfcAYBHf0kwQa8hqXtBZthmRgVYhgywSYlSDnOPSjbfJ57NmeR7cEzSaxHAUZBIIC/j3Ne2kFnUSS4tmcYCqRERM/rnqK9NNq7WuBN21cW6REqRtZ/3trISMdv1r0PEtyqIVkE7gU2nmyCXk5Jknljtmo0kQNsi683jNoE3Vz8+19pnJUnCyO/61ofD3wxGtC3Lt4ZAOyyQSJ9W+6foPxrLcZvHTMITlIGTgnEzMYmalaG1c4pf8vRm7bfaPLIAG1gACzMCRtByQesxHatotN+ppJOvQ/vxU4fqNDdt2H1V68l4My2mIUAIw2gkYcj3zgfhzS1pmcKoB5zGemOmfxmup/G3Xbrlm1NzdathnKoCpNwkKd0yrSp5cYJOYrnHCdaunvq7p5ktJXcVknBLR+eBJgeprqLeKOe+Tuvwi8PtobTah1QeYAqwBuIXqxI9cCPauiVlPhvxe1xHSKltpa1hgeo3SwPTI65HpWrqpTXJM+dhSlKGBSlKAUpSgFKUoDlPG/gaeJ3rl5NZse4zN/VEwWJP/UqjP8A/POptmV1tknrzWmGfXDGu5VgPiR8SE8Oq+nslzqSBLIARaVp5pON2MD3Bpr0rk2hjeR0jntjQX/B1xtMmtR3ZWF17FtnFq0DksCILK0gQSRu6Cs6iDTS4Jck7QVJIbBkTAmMY96gprLplQzruBDgHqnVgx6mSJImva3bcFAMMohR/wBPd3M4BM5P4+lVZz1cnf6eCwxqO7PbSWTZLrHORDb2IFoEwSzfdM5PtFWbav7O3/LL8ihRd6LKiGKgiFDHJnOBU/g/hH+lbgtKSNNb+a4DIvXfXevRSehycdycex4QuovAX1Fu0Y2sgWNoGDjEER7mZNYcWlZchbelFNwDR+buu3WI6kAYL5yY9O/4VoLWqS/bu3C6h8LatQW3dmuH7q55ZIgRjrUW7wltUDctiLWQrldwJHRAsz/mOJr+cL1n9E2LgS5suM39aqbmIxyjcwCCR2BNYivUsqXgrT37+/f2K/UJ9nuHyySuVJgCXwSoHUAH17R3M1f8FDW2cXbewnaJY7SgYTuCxMtGRiMetVOlUXNSFcSgGQskktmIGZJ6/U1a+IuHnTRuJuXCA6QcqoMqpE4x26wfUgDaK0q0ROXiTpvbsWmtc8TdbOmE2NOu/JgCAedmbAJ5sz296rbPDb+stqLRt7oUiSCoMylwDy+doDXACwwgJma/Oi4lpNJbuDUX3V7ki7bRwSygT8oEKxkIonEsfu1VazV6TUWx9l+0eaYbzDeuL5bkAQeUB2C8sj19K63T4lFeLPb9jzX9Q6uU5PBDhfrZbDgR0urdE1Ju3PLm817lFt25jLAx7iBMgZNeVniBsMCsbiSN7Z3T0YyfWDDA5qm0ls21K715mliS5k+pkSf5mp66a3ps+aoYdItvkx7gfSfeaodVOMsnk4X2I8EZRh5+TzXUbeWZE5jrP5TX4uXQojOcHMYP1Mx6iK9l1loHmG4k9S7LjM9Menr0r86fRJqyxKOEGZjdIHX73Yx/qqootssNpCyytqBuFt0BOUYqrgSBkLKg9zAx6V0L4Ysb1m8S4LC7AAmFTYpAE9pJz/KsRp41B8vTodsQ37O3bJCwHJYnIxMNjPrWq+Gmluo7uAfJY/Us46CRyiAc/hHSp4LTIhyNuJnfiWg8ZXttgX9+mkXA0AMJg7ELbmuCTGBIP0rA6LwxqWv+VbsXnuTgG2wiO7dgB3zW+HDOMaTi925b0zpcvMWDrc/YhBCjc3RhAXDDd6Cuv8H4a+kG6863LxwWVQoAkmAAPzJ610pZIRXlX5KCjJvcyfwo8K3+AWnbU2lsuxhUVgx2zPMFJUdsAnJb1it9SlVW7dkopSlYApSlAKUpQCo+t4ha4cu67cS2o7uwUfqakVmPHnga343sqpby7tsk27kBoJEFSD1U4kAg8o9Kw7rY2jV78GT8dfGNNIvlaBle4et8iUT/AAzh29+g9+lcY1GufUOz3HZrjmWY9WJ7k1N43wa/wG62n1Nvy7i5EZV1n50P3lP5joQDVa9naRMT6DP/AIqrNu9zr4oRjG8ZJ0V3ynHfPbqe4H03AYrV6Pg9pbZuXL1u5dB3fZlBIzmbrnlMd1E+may2htMW5Rk4BrS8N06aRQj7NyyzMTBbuBHeD0FaJ0dHBB5JV2Rea+66W+a5tDgG5bRfLtzHLiZKhQIX3JPav09wcS0ony7Vq3j0e8wjaFUZJJ6t7j0qqs7+I3olF9DcyJ+gB9PSce1aFfB/nAOzG/IM3YKoqJ0AVV3EkmACQO595I6p2+xblkhjSS59ffy4IfCdLe8T2zclpSbdq0gA2qV8vzWwATkgScgNGRNOJcDs8NW2HuJcuXDJLHvIWWaNsKoJjoeucmpXDrp4VcBQPvtpt+cIrgKRteYi2vzTk82OsV/DxBUDeYoe1dQ7BcyFYRscR90tJBGdselSUq35IJKSfyKRAului1ZKyWK+Y2Btn5i09xkx2itNwzg/2+8trRXLLFS2+6Cx8vAO4CTK8wCjEkTUHwh4dHH2KeWsM253JMKoYkqFOD1Ajpzd4rsHDuFWuEIEs21RR+6AJ9ye59zWMcSr1fWeDHTH4n9K+X/DBWvgfpWYvdvXnZjLEbQCTk4INT/+EGjHR74A7Bl/+tbmlTy83xb/AFPOqTW6Oba74Ni637PVMq9w9sOfwII/2qbw/wCEdizBvXrt091EIpjtAzH41vKVp4cTbxJepS6fwXodMIGmtf5l3f8AdNSU8O6W3009gR/8afyqxpW1I0tkG5wPT3fmsWT9baH+FS7VpbACqAoHQAQB+Ar90rJixSlKAUpSgFKUoBSlKAUpSgFKUoCg8YeCtN40teXfWGUHy7q4e2T3U+nSV6GK4R438A6rwC6XrkanTGA122mwqfRhJ2yehmD0wTX0tXlqdMmtRkuKrowIZWAIYHBBBwRWrinybwySh8LOA8B0mnuWvtbXALZLW7QjJuBSZZYkBcYHue2abT6G5xW7Hv1+n1/jW28YfA59NuvcLuFcljpXblJgfIxODjo3+oDFV/hnxBouG2/s+rtXLGsU7bi3TtEfvjA79Fye4mo3iTaO10/WKa0vksuGeAruvG609slIJWSGkjr0j6Ge1avh2it6awTqA9u6twKWXEsIIJzDGO/pUPyxw8jU6O6t3bhwp3rtOQCcE/zirtvL435V9nAtLBE/vPja3aQR1qeMFHgzlySbu/L+fp9zC8V4UttAbuGukkTOFMsgwJDk5M4AiqgagWCoRwf2gAXbuJMQzCe2doX3PtWq+Jet89kS0JgbQ0TJ7we8VhuIOlrThLbAvJkiZBU4gzDEyT+IqtN6W2uxfxT141q5e/8ACOu/DrQi3ZuX9mxr1w4jaAqHYAAegkMevViekVrar/D+i/o3S2bRmUtqDOTIAn9asKniqR5fNPXkchSlKyRClKUApSlAKUpQClKUApSlAKUpQClKUApSlAKUpQClKUAqi8VeCdJ4yt7NTaDEDluDDpP7rdfw6HuKvaUBwDiPhvXfCq/5pNy/pJgXrckoOwur6e+RjrnbVt/xDXiele1atKPNMl7UH68pMKf/ADiu0MocQRIPUGuecb+Eqae79p4aw0t0GWs/2V0D7sD+qJ/eUYzisVtSLuHqtNKe6/JzzW8SvWl2F7m1j8pJEkcpP4RH4e1Xnwz4D/SmrRnG+1pwzANBCuYj8d3MP8I9Kp+L8K1jXXbU6W9aIMLtVrlsKvSLigiO8tBJJrq/wz4cmh0KsI33Tvf8flU/RY/P3qqlJ5KfB0+ozw/t3KL3e36mspSlWzz4pSlAKUpQClKUApSlAKUpQClKUApSlAKUpQClKUApSlAKUpQClKUApSlAK/FuytkQoAHsAP8Aav3SgFKUoBSlKAUpSgFKUoBSlKAUpSgFKUoBSlKAUpSgFKUoBSlKAUpSgFKUoBSlKAUpSgFKUoBSlKAUpSgFKUoBSlKAUpSgFKUoBSlKAUpSgFKUoBSlKAUpSgFKUoBSlKAUpSgFKUoBSlKAUpSgFKUoBSlKAUpSgFKUoBSlKAUpSgP/2Q=="/>
          <p:cNvSpPr>
            <a:spLocks noChangeAspect="1" noChangeArrowheads="1"/>
          </p:cNvSpPr>
          <p:nvPr/>
        </p:nvSpPr>
        <p:spPr bwMode="auto">
          <a:xfrm>
            <a:off x="116681" y="-144461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70" y="3970133"/>
            <a:ext cx="2479327" cy="249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71" y="1256232"/>
            <a:ext cx="2479326" cy="238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" y="1187865"/>
            <a:ext cx="1934932" cy="170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9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8" y="983943"/>
            <a:ext cx="8116433" cy="466790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031766" y="5740400"/>
            <a:ext cx="572765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1800" dirty="0" err="1"/>
              <a:t>Poissons</a:t>
            </a:r>
            <a:r>
              <a:rPr lang="en-CA" sz="1800" dirty="0"/>
              <a:t> = </a:t>
            </a:r>
            <a:r>
              <a:rPr lang="en-CA" sz="1800" dirty="0" err="1"/>
              <a:t>organismes</a:t>
            </a:r>
            <a:r>
              <a:rPr lang="en-CA" sz="1800" dirty="0"/>
              <a:t> à sang </a:t>
            </a:r>
            <a:r>
              <a:rPr lang="en-CA" sz="1800" dirty="0" err="1"/>
              <a:t>froid</a:t>
            </a:r>
            <a:r>
              <a:rPr lang="en-CA" sz="1800" dirty="0"/>
              <a:t>  </a:t>
            </a:r>
            <a:r>
              <a:rPr lang="en-CA" sz="1200" dirty="0"/>
              <a:t>(</a:t>
            </a:r>
            <a:r>
              <a:rPr lang="en-CA" sz="1200" dirty="0" err="1"/>
              <a:t>sauf</a:t>
            </a:r>
            <a:r>
              <a:rPr lang="en-CA" sz="1200" dirty="0"/>
              <a:t> </a:t>
            </a:r>
            <a:r>
              <a:rPr lang="en-CA" sz="1200" dirty="0" err="1"/>
              <a:t>quelques</a:t>
            </a:r>
            <a:r>
              <a:rPr lang="en-CA" sz="1200" dirty="0"/>
              <a:t> exceptions, ex. thon)</a:t>
            </a: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9542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051"/>
            <a:ext cx="8745171" cy="4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7" y="1058902"/>
            <a:ext cx="8811855" cy="412490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62299" y="5556328"/>
            <a:ext cx="5437451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CA" sz="2400" dirty="0" err="1" smtClean="0"/>
              <a:t>Poissons</a:t>
            </a:r>
            <a:r>
              <a:rPr lang="en-CA" sz="2400" dirty="0" smtClean="0"/>
              <a:t> </a:t>
            </a:r>
            <a:r>
              <a:rPr lang="en-CA" sz="2400" dirty="0" err="1" smtClean="0"/>
              <a:t>cartilagineux</a:t>
            </a:r>
            <a:r>
              <a:rPr lang="en-CA" sz="2400" dirty="0" smtClean="0"/>
              <a:t> (les + </a:t>
            </a:r>
            <a:r>
              <a:rPr lang="en-CA" sz="2400" dirty="0" err="1" smtClean="0"/>
              <a:t>anciens</a:t>
            </a:r>
            <a:r>
              <a:rPr lang="en-CA" sz="2400" dirty="0" smtClean="0"/>
              <a:t>), ex. : </a:t>
            </a:r>
          </a:p>
          <a:p>
            <a:r>
              <a:rPr lang="en-CA" sz="2400" dirty="0" err="1" smtClean="0"/>
              <a:t>Poissons</a:t>
            </a:r>
            <a:r>
              <a:rPr lang="en-CA" sz="2400" dirty="0" smtClean="0"/>
              <a:t> </a:t>
            </a:r>
            <a:r>
              <a:rPr lang="en-CA" sz="2400" dirty="0" err="1" smtClean="0"/>
              <a:t>osseux</a:t>
            </a:r>
            <a:r>
              <a:rPr lang="en-CA" sz="2400" dirty="0" smtClean="0"/>
              <a:t>, ex. :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7861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871" y="618221"/>
            <a:ext cx="6991834" cy="1325563"/>
          </a:xfrm>
        </p:spPr>
        <p:txBody>
          <a:bodyPr>
            <a:normAutofit/>
          </a:bodyPr>
          <a:lstStyle/>
          <a:p>
            <a:r>
              <a:rPr lang="fr-CA" dirty="0" smtClean="0">
                <a:solidFill>
                  <a:schemeClr val="accent6"/>
                </a:solidFill>
              </a:rPr>
              <a:t>Les 5 sens</a:t>
            </a:r>
            <a:endParaRPr lang="fr-CA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2038" y="1825624"/>
            <a:ext cx="5578249" cy="4351339"/>
          </a:xfrm>
        </p:spPr>
        <p:txBody>
          <a:bodyPr>
            <a:normAutofit/>
          </a:bodyPr>
          <a:lstStyle/>
          <a:p>
            <a:r>
              <a:rPr lang="fr-CA" sz="2700" dirty="0"/>
              <a:t> </a:t>
            </a:r>
          </a:p>
          <a:p>
            <a:r>
              <a:rPr lang="fr-CA" sz="2700" dirty="0"/>
              <a:t> </a:t>
            </a:r>
          </a:p>
          <a:p>
            <a:r>
              <a:rPr lang="fr-CA" sz="2700" dirty="0"/>
              <a:t> </a:t>
            </a:r>
          </a:p>
          <a:p>
            <a:r>
              <a:rPr lang="fr-CA" sz="2700" dirty="0"/>
              <a:t> </a:t>
            </a:r>
          </a:p>
          <a:p>
            <a:r>
              <a:rPr lang="fr-CA" sz="2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6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872" y="618221"/>
            <a:ext cx="4061732" cy="1325563"/>
          </a:xfrm>
        </p:spPr>
        <p:txBody>
          <a:bodyPr/>
          <a:lstStyle/>
          <a:p>
            <a:r>
              <a:rPr lang="fr-CA" dirty="0" smtClean="0">
                <a:solidFill>
                  <a:schemeClr val="accent6"/>
                </a:solidFill>
              </a:rPr>
              <a:t>Les 5 sens</a:t>
            </a:r>
            <a:endParaRPr lang="fr-CA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2039" y="1825627"/>
            <a:ext cx="6902481" cy="956212"/>
          </a:xfrm>
        </p:spPr>
        <p:txBody>
          <a:bodyPr>
            <a:normAutofit/>
          </a:bodyPr>
          <a:lstStyle/>
          <a:p>
            <a:r>
              <a:rPr lang="fr-CA" sz="2700" dirty="0"/>
              <a:t> Vue </a:t>
            </a:r>
            <a:r>
              <a:rPr lang="fr-CA" sz="2400" dirty="0"/>
              <a:t>= yeux adaptés à la vision dans l’eau, difficile dans l’eau trouble, de trop loin ou de trop proche.</a:t>
            </a:r>
          </a:p>
        </p:txBody>
      </p:sp>
      <p:pic>
        <p:nvPicPr>
          <p:cNvPr id="1026" name="Picture 2" descr="http://creddo.ca/administration/content/UserFiles/Image/percha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3" y="3001094"/>
            <a:ext cx="3934556" cy="309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nivers-chasse-peche.com/DATA/art/art_x6t_saum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95" y="3001094"/>
            <a:ext cx="4800600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872" y="618221"/>
            <a:ext cx="4061732" cy="1325563"/>
          </a:xfrm>
        </p:spPr>
        <p:txBody>
          <a:bodyPr/>
          <a:lstStyle/>
          <a:p>
            <a:r>
              <a:rPr lang="fr-CA" dirty="0" smtClean="0">
                <a:solidFill>
                  <a:schemeClr val="accent6"/>
                </a:solidFill>
              </a:rPr>
              <a:t>Les 5 sens</a:t>
            </a:r>
            <a:endParaRPr lang="fr-CA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2036" y="1825625"/>
            <a:ext cx="6476699" cy="1368336"/>
          </a:xfrm>
        </p:spPr>
        <p:txBody>
          <a:bodyPr>
            <a:normAutofit/>
          </a:bodyPr>
          <a:lstStyle/>
          <a:p>
            <a:r>
              <a:rPr lang="fr-CA" sz="2700" dirty="0"/>
              <a:t>Odorat </a:t>
            </a:r>
            <a:r>
              <a:rPr lang="fr-CA" sz="1500" dirty="0"/>
              <a:t>= </a:t>
            </a:r>
            <a:r>
              <a:rPr lang="fr-CA" sz="2200" dirty="0"/>
              <a:t>par narine, bien développé, ex: requin qui suit la piste du sang et saumon qui retrouve sa rivière «d’enfance», mais problème si modification de l’odeur par pollution ou obstacles.</a:t>
            </a:r>
          </a:p>
          <a:p>
            <a:endParaRPr lang="fr-CA" sz="1500" dirty="0"/>
          </a:p>
        </p:txBody>
      </p:sp>
      <p:pic>
        <p:nvPicPr>
          <p:cNvPr id="2050" name="Picture 2" descr="http://lapologiedurequin.l.a.pic.centerblog.net/6htftu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61" y="3324077"/>
            <a:ext cx="3412927" cy="3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i11.servimg.com/u/f11/14/66/23/61/saumon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74" y="3324076"/>
            <a:ext cx="4800600" cy="3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872" y="618221"/>
            <a:ext cx="4061732" cy="1325563"/>
          </a:xfrm>
        </p:spPr>
        <p:txBody>
          <a:bodyPr/>
          <a:lstStyle/>
          <a:p>
            <a:r>
              <a:rPr lang="fr-CA" dirty="0" smtClean="0">
                <a:solidFill>
                  <a:schemeClr val="accent6"/>
                </a:solidFill>
              </a:rPr>
              <a:t>Les 5 sens</a:t>
            </a:r>
            <a:endParaRPr lang="fr-CA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2038" y="1825627"/>
            <a:ext cx="5578249" cy="672876"/>
          </a:xfrm>
        </p:spPr>
        <p:txBody>
          <a:bodyPr>
            <a:normAutofit fontScale="92500"/>
          </a:bodyPr>
          <a:lstStyle/>
          <a:p>
            <a:r>
              <a:rPr lang="fr-CA" sz="2700" dirty="0"/>
              <a:t>Toucher </a:t>
            </a:r>
            <a:r>
              <a:rPr lang="fr-CA" sz="2400" dirty="0"/>
              <a:t>= barbillons des poissons de fond.</a:t>
            </a:r>
          </a:p>
        </p:txBody>
      </p:sp>
      <p:pic>
        <p:nvPicPr>
          <p:cNvPr id="3074" name="Picture 2" descr="http://www.aquaportail.com/aquabdd/photos/ameiurus-mel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2" y="3093577"/>
            <a:ext cx="4373577" cy="328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4.googleusercontent.com/-qcWna1SlyLo/UgWkUlIAdbI/AAAAAAAAGwQ/TSYrsSOkCTI/s400/P80905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54" y="249850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5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275</Words>
  <Application>Microsoft Office PowerPoint</Application>
  <PresentationFormat>Affichage à l'écran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Pêche en herbe</vt:lpstr>
      <vt:lpstr>Présentation PowerPoint</vt:lpstr>
      <vt:lpstr>Présentation PowerPoint</vt:lpstr>
      <vt:lpstr>Présentation PowerPoint</vt:lpstr>
      <vt:lpstr>Présentation PowerPoint</vt:lpstr>
      <vt:lpstr>Les 5 sens</vt:lpstr>
      <vt:lpstr>Les 5 sens</vt:lpstr>
      <vt:lpstr>Les 5 sens</vt:lpstr>
      <vt:lpstr>Les 5 sens</vt:lpstr>
      <vt:lpstr>Les 5 sens</vt:lpstr>
      <vt:lpstr>Les 5 sens</vt:lpstr>
      <vt:lpstr>Les familles de poissons du Québec</vt:lpstr>
      <vt:lpstr>Les familles de poissons du Québec</vt:lpstr>
      <vt:lpstr>Les familles de poissons du Québec</vt:lpstr>
      <vt:lpstr>Les familles de poissons du Québec</vt:lpstr>
      <vt:lpstr>Les familles de poissons du Québec</vt:lpstr>
      <vt:lpstr>Les familles de poissons du Québec</vt:lpstr>
      <vt:lpstr>Les besoins du poisson dans son habitat</vt:lpstr>
      <vt:lpstr>Les besoins du poisson dans son habitat</vt:lpstr>
      <vt:lpstr>Les besoins du poisson dans son habitat</vt:lpstr>
      <vt:lpstr>Les besoins du poisson dans son habitat</vt:lpstr>
      <vt:lpstr>Les besoins du poisson dans son habitat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Arsenault-Hétu</dc:creator>
  <cp:lastModifiedBy>Payse</cp:lastModifiedBy>
  <cp:revision>39</cp:revision>
  <dcterms:created xsi:type="dcterms:W3CDTF">2014-05-16T12:47:33Z</dcterms:created>
  <dcterms:modified xsi:type="dcterms:W3CDTF">2014-11-18T18:19:38Z</dcterms:modified>
</cp:coreProperties>
</file>